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64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4F50FA-E29C-487C-A2FE-AD7549DE8AA9}" v="2" dt="2025-11-25T13:54:59.4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4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lla Saia" userId="d1854da2c94992f8" providerId="LiveId" clId="{D2817137-EDE6-4FA7-A1CB-E774B28E8D10}"/>
    <pc:docChg chg="modSld sldOrd">
      <pc:chgData name="Stella Saia" userId="d1854da2c94992f8" providerId="LiveId" clId="{D2817137-EDE6-4FA7-A1CB-E774B28E8D10}" dt="2025-11-25T14:17:19.794" v="3"/>
      <pc:docMkLst>
        <pc:docMk/>
      </pc:docMkLst>
      <pc:sldChg chg="ord">
        <pc:chgData name="Stella Saia" userId="d1854da2c94992f8" providerId="LiveId" clId="{D2817137-EDE6-4FA7-A1CB-E774B28E8D10}" dt="2025-11-25T14:17:19.794" v="3"/>
        <pc:sldMkLst>
          <pc:docMk/>
          <pc:sldMk cId="686748728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6BB62-38B8-4787-B777-21D023C8FEC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1459C-2A43-4075-ACB7-48464BA60A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84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31459C-2A43-4075-ACB7-48464BA60AC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84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751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720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54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3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77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45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42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60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72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53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78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1F455C6-D38D-40E9-B8F9-EA855C5F62E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5A8D2D0-98BC-4ACD-B4CD-67669A8F79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643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7A3A8-E430-ACF3-B71F-9C82F26E51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>
                <a:latin typeface="Amasis MT Pro Black" panose="020F0502020204030204" pitchFamily="18" charset="0"/>
              </a:rPr>
              <a:t>„</a:t>
            </a:r>
            <a:r>
              <a:rPr lang="en-GB" dirty="0">
                <a:latin typeface="Amasis MT Pro Black" panose="020F0502020204030204" pitchFamily="18" charset="0"/>
              </a:rPr>
              <a:t>AITAJA VARI</a:t>
            </a:r>
            <a:r>
              <a:rPr lang="et-EE" dirty="0">
                <a:latin typeface="Amasis MT Pro Black" panose="020F0502020204030204" pitchFamily="18" charset="0"/>
              </a:rPr>
              <a:t>“</a:t>
            </a:r>
            <a:br>
              <a:rPr lang="et-EE" dirty="0">
                <a:latin typeface="Amasis MT Pro Black" panose="020F0502020204030204" pitchFamily="18" charset="0"/>
              </a:rPr>
            </a:br>
            <a:r>
              <a:rPr lang="et-EE" sz="1200" dirty="0">
                <a:latin typeface="Amasis MT Pro Black" panose="020F0502020204030204" pitchFamily="18" charset="0"/>
              </a:rPr>
              <a:t>Martti </a:t>
            </a:r>
            <a:r>
              <a:rPr lang="et-EE" sz="1200" dirty="0" err="1">
                <a:latin typeface="Amasis MT Pro Black" panose="020F0502020204030204" pitchFamily="18" charset="0"/>
              </a:rPr>
              <a:t>Lindqvisti</a:t>
            </a:r>
            <a:endParaRPr lang="en-GB" dirty="0">
              <a:latin typeface="Amasis MT Pro Black" panose="020F05020202040302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F38129-8EE5-0420-EFB1-E643A3AD40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t-EE" dirty="0"/>
          </a:p>
          <a:p>
            <a:r>
              <a:rPr lang="et-EE" dirty="0"/>
              <a:t>RI </a:t>
            </a:r>
            <a:r>
              <a:rPr lang="et-EE" dirty="0" err="1"/>
              <a:t>metootika</a:t>
            </a:r>
            <a:r>
              <a:rPr lang="et-EE" dirty="0"/>
              <a:t> aitamiseks </a:t>
            </a:r>
            <a:r>
              <a:rPr lang="et-EE" dirty="0" err="1"/>
              <a:t>psühhote</a:t>
            </a:r>
            <a:r>
              <a:rPr lang="en-GB" dirty="0" err="1"/>
              <a:t>hnikule</a:t>
            </a:r>
            <a:endParaRPr lang="et-EE" dirty="0"/>
          </a:p>
          <a:p>
            <a:r>
              <a:rPr lang="et-EE" dirty="0"/>
              <a:t>Koostajad: </a:t>
            </a:r>
            <a:r>
              <a:rPr lang="et-EE" dirty="0" err="1"/>
              <a:t>Pirek</a:t>
            </a:r>
            <a:r>
              <a:rPr lang="et-EE" dirty="0"/>
              <a:t>, Kristi, Anne ja </a:t>
            </a:r>
            <a:r>
              <a:rPr lang="et-EE" dirty="0" err="1"/>
              <a:t>Raive</a:t>
            </a:r>
            <a:endParaRPr lang="et-EE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387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08DA60-3D6B-12BA-22EA-7DDC68C02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t-EE" sz="2300">
                <a:solidFill>
                  <a:srgbClr val="FFFFFF"/>
                </a:solidFill>
              </a:rPr>
              <a:t>Kuidas ri metoodika aitab aitajal oma varju teadvustada ja enesereflektriooni arendada?</a:t>
            </a:r>
            <a:endParaRPr lang="en-GB" sz="23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ACAA9-15CA-1ADC-803D-7AFA442EE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en-GB" dirty="0" err="1"/>
              <a:t>Struktureeritud</a:t>
            </a:r>
            <a:r>
              <a:rPr lang="en-GB" dirty="0"/>
              <a:t> </a:t>
            </a:r>
            <a:r>
              <a:rPr lang="en-GB" dirty="0" err="1"/>
              <a:t>refleksioon</a:t>
            </a:r>
            <a:r>
              <a:rPr lang="en-GB" dirty="0"/>
              <a:t> </a:t>
            </a:r>
            <a:r>
              <a:rPr lang="en-GB" dirty="0" err="1"/>
              <a:t>läbi</a:t>
            </a:r>
            <a:r>
              <a:rPr lang="en-GB" dirty="0"/>
              <a:t> RI-</a:t>
            </a:r>
            <a:r>
              <a:rPr lang="en-GB" dirty="0" err="1"/>
              <a:t>harjutuste</a:t>
            </a:r>
            <a:endParaRPr lang="et-EE" dirty="0"/>
          </a:p>
          <a:p>
            <a:r>
              <a:rPr lang="en-GB" dirty="0"/>
              <a:t>M</a:t>
            </a:r>
            <a:r>
              <a:rPr lang="et-EE" dirty="0" err="1"/>
              <a:t>õistmine</a:t>
            </a:r>
            <a:r>
              <a:rPr lang="et-EE" dirty="0"/>
              <a:t> läbi küsimuste esitamise</a:t>
            </a:r>
          </a:p>
          <a:p>
            <a:r>
              <a:rPr lang="en-GB" dirty="0" err="1"/>
              <a:t>Teadvelolek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aktsepteerimine</a:t>
            </a:r>
            <a:endParaRPr lang="et-EE" dirty="0"/>
          </a:p>
          <a:p>
            <a:r>
              <a:rPr lang="et-EE" dirty="0"/>
              <a:t>Erinevatele vaatenurkadele lähenemine</a:t>
            </a:r>
          </a:p>
          <a:p>
            <a:r>
              <a:rPr lang="et-EE" dirty="0"/>
              <a:t>Oma varju teadvustamine, läbi teise inimese murekoha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2106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E4799E-7C60-88D4-961C-88F2E8690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t-EE" sz="6000"/>
              <a:t>Reflektsioon ja ühiskondlik väärtus</a:t>
            </a:r>
            <a:endParaRPr lang="en-GB" sz="6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08E4C-243F-0467-66AA-1FFECCFB2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pPr marL="0" indent="0" rtl="0" fontAlgn="base">
              <a:spcAft>
                <a:spcPts val="600"/>
              </a:spcAft>
              <a:buNone/>
            </a:pPr>
            <a:endParaRPr lang="en-GB" b="0" i="0" u="none" strike="noStrike" dirty="0">
              <a:effectLst/>
              <a:latin typeface="Times New Roman" panose="02020603050405020304" pitchFamily="18" charset="0"/>
            </a:endParaRPr>
          </a:p>
          <a:p>
            <a:r>
              <a:rPr lang="et-EE" dirty="0"/>
              <a:t>Hariduslik-aitab arendada eneseteadlikke aitajaid</a:t>
            </a:r>
          </a:p>
          <a:p>
            <a:r>
              <a:rPr lang="et-EE" dirty="0"/>
              <a:t>Ennetav-vähendab läbipõlemise ja ebaeetilise käitumise riski</a:t>
            </a:r>
          </a:p>
          <a:p>
            <a:r>
              <a:rPr lang="et-EE" dirty="0"/>
              <a:t>Ühiskondlikult kasulik-tõstab teadlikkust aitaja vastutusest ja piiridest</a:t>
            </a:r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48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9A3D0CE2-91FF-49B3-A5D8-181E900D7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8AEBD96-C315-4F53-9D9E-0E20E993E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8916AAA-66F6-4DFA-88ED-7E27CF6B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137D43F-BAD6-47F1-AA65-AEEA38A2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D512C9B2-6B22-4211-A940-FCD7C2CD0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5F7DB84-CDE7-46F8-90DD-9D048A7D5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C3D25154-9EF7-4C33-9AAC-7B3BE089F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0DF765-8BFD-0442-B43F-31D30F41E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643468"/>
            <a:ext cx="9966960" cy="35924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000" dirty="0">
                <a:blipFill dpi="0" rotWithShape="1">
                  <a:blip r:embed="rId4"/>
                  <a:srcRect/>
                  <a:tile tx="6350" ty="-127000" sx="65000" sy="64000" flip="none" algn="tl"/>
                </a:blipFill>
              </a:rPr>
              <a:t>LOOVTÖÖ AITAJA VARJUKÜLJED, SAADA HAKKAMA ENDA SISEMAAILMAGA JA MÕTETEGA MIS KLIENDIGA TÖÖDATES ÜLES KERKIVAD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604E8C0-C927-4C06-A96A-BF3323BA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0"/>
            <a:ext cx="12192000" cy="229583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DCECFD5-4C30-4892-9FF0-540E17955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5590" y="5111496"/>
            <a:ext cx="1080904" cy="1080902"/>
            <a:chOff x="10245590" y="5111496"/>
            <a:chExt cx="1080904" cy="1080902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95C67F70-EAFE-425C-8422-591620A96D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5590" y="5111496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D47FA16B-C217-4D91-84EA-5B0846BD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53681" y="5219586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054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C0E55B-18D4-B790-ADAE-39B6F8211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t-EE" sz="2900">
                <a:latin typeface="Bodoni MT" panose="02070603080606020203" pitchFamily="18" charset="0"/>
              </a:rPr>
              <a:t>Millest tuleb juttu…eesmärk</a:t>
            </a:r>
            <a:endParaRPr lang="en-GB" sz="2900">
              <a:latin typeface="Bodoni MT" panose="020706030806060202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D2DE8-5089-8799-C9DA-ED5F4A5E3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r>
              <a:rPr lang="et-EE" dirty="0"/>
              <a:t>Igal aitajal on oma vari, mis mõjutab suhteid, otsuseid ja vastutust.</a:t>
            </a:r>
          </a:p>
          <a:p>
            <a:r>
              <a:rPr lang="et-EE" dirty="0"/>
              <a:t>Analüüsitakse aitaja sisemaailma, eetilisi ja psühholoogilisi väljakutseid.</a:t>
            </a:r>
          </a:p>
          <a:p>
            <a:r>
              <a:rPr lang="et-EE" dirty="0"/>
              <a:t>Suurendada abistajate eneseteadlikkust ja eetilist tundlikkust.</a:t>
            </a:r>
          </a:p>
          <a:p>
            <a:r>
              <a:rPr lang="et-EE" dirty="0"/>
              <a:t>Luua reflektiivne töövahend või väljund, mis aitab mõista a</a:t>
            </a:r>
            <a:r>
              <a:rPr lang="en-GB" dirty="0" err="1"/>
              <a:t>i</a:t>
            </a:r>
            <a:r>
              <a:rPr lang="et-EE" dirty="0" err="1"/>
              <a:t>taja</a:t>
            </a:r>
            <a:r>
              <a:rPr lang="et-EE" dirty="0"/>
              <a:t> varjupoolt ja toetab professionaalset arengut.</a:t>
            </a:r>
          </a:p>
          <a:p>
            <a:r>
              <a:rPr lang="et-EE" dirty="0"/>
              <a:t>Pakkuda ühiskondlikult kasutatavat materjali, mis aitab arendada eetilist mõtlemist ja empaatiat abistavas töös.</a:t>
            </a:r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12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E8746E-0C8D-B651-8B5E-EE4DFA57F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t-EE" sz="6000"/>
              <a:t>Suhted, otsused ja vastutus</a:t>
            </a:r>
            <a:endParaRPr lang="en-GB" sz="6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701DF-044A-EAFB-D6E7-AB3B90DEB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r>
              <a:rPr lang="et-EE" sz="1700" dirty="0"/>
              <a:t>Töö inimestega annab võimaluse uurida läbi teiste inimeste maailma enda elu sügavamaid kihte.</a:t>
            </a:r>
          </a:p>
          <a:p>
            <a:r>
              <a:rPr lang="et-EE" sz="1700" dirty="0"/>
              <a:t>Aitamine-on olukord kus inimene ei saa omal jõul probleemist jagu.</a:t>
            </a:r>
          </a:p>
          <a:p>
            <a:r>
              <a:rPr lang="et-EE" sz="1700" dirty="0"/>
              <a:t>Aitaja-tähendab antud raamatus vabatahtlikuvõi elukutse poolest inimest, kes aitab probleemi lahendada või selle tagajärgi pehmendada. Vajalik on toetus ja juhendamine.</a:t>
            </a:r>
          </a:p>
          <a:p>
            <a:r>
              <a:rPr lang="et-EE" sz="1700" dirty="0"/>
              <a:t>Aitaja toidab abivajaja jaoks erinevaid aitamisrolle.</a:t>
            </a:r>
          </a:p>
          <a:p>
            <a:r>
              <a:rPr lang="et-EE" sz="1700" dirty="0"/>
              <a:t>Aitaja eetiline vastutus abistaja suhtes.</a:t>
            </a:r>
          </a:p>
          <a:p>
            <a:endParaRPr lang="et-EE" sz="1700" dirty="0"/>
          </a:p>
          <a:p>
            <a:endParaRPr lang="et-EE" sz="1700" dirty="0"/>
          </a:p>
          <a:p>
            <a:endParaRPr lang="et-EE" sz="17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35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397475-3B28-460C-DDEB-0991E0AE1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t-EE" sz="4200"/>
              <a:t>Aitaja eetilised ja psühholoogilised väljakutsed </a:t>
            </a:r>
            <a:endParaRPr lang="en-GB" sz="4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269C6-E8E1-6B17-13E3-3220D4D8D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r>
              <a:rPr lang="et-EE" sz="1400" dirty="0"/>
              <a:t>Aitaja seab end haavatavasse rolli, ohvrimeelsusele, et teine inimene võiks saada selle, mida enim vajab.</a:t>
            </a:r>
          </a:p>
          <a:p>
            <a:r>
              <a:rPr lang="et-EE" sz="1400" dirty="0"/>
              <a:t>Aitaja üheks omaduseks peaks olema kutsumus töötada teiste nimel.</a:t>
            </a:r>
          </a:p>
          <a:p>
            <a:r>
              <a:rPr lang="et-EE" sz="1400" dirty="0"/>
              <a:t>Aitaja töö peaks olema selge ja professionaalne.</a:t>
            </a:r>
          </a:p>
          <a:p>
            <a:r>
              <a:rPr lang="et-EE" sz="1400" dirty="0"/>
              <a:t>Ennast ei tohi aitaja töös</a:t>
            </a:r>
            <a:r>
              <a:rPr lang="en-GB" sz="1400" dirty="0"/>
              <a:t>s</a:t>
            </a:r>
            <a:r>
              <a:rPr lang="et-EE" sz="1400" dirty="0"/>
              <a:t>e ära kaotada, sest </a:t>
            </a:r>
            <a:r>
              <a:rPr lang="et-EE" sz="1400" dirty="0" err="1"/>
              <a:t>ülekoormates</a:t>
            </a:r>
            <a:r>
              <a:rPr lang="et-EE" sz="1400" dirty="0"/>
              <a:t> hülgavad aitajad ennast.</a:t>
            </a:r>
          </a:p>
          <a:p>
            <a:r>
              <a:rPr lang="et-EE" sz="1400" dirty="0"/>
              <a:t>Iseenda kaitsmine-kaitsta ja hoolida enda heaolust, arendades ennast, kaitsta eraelu, keelduda </a:t>
            </a:r>
            <a:r>
              <a:rPr lang="et-EE" sz="1400" dirty="0" err="1"/>
              <a:t>ülejõu</a:t>
            </a:r>
            <a:r>
              <a:rPr lang="et-EE" sz="1400" dirty="0"/>
              <a:t> käivast.</a:t>
            </a:r>
          </a:p>
          <a:p>
            <a:r>
              <a:rPr lang="et-EE" sz="1400" dirty="0"/>
              <a:t>Iseenda väljendamine-omab enda professionaalset mina ja avab seda, vaba ja täielik tundeväljendus, avatus ja oma minaga kontaktis olek-aitaja usutavuse eeldus.</a:t>
            </a:r>
          </a:p>
          <a:p>
            <a:r>
              <a:rPr lang="et-EE" sz="1400" dirty="0"/>
              <a:t>Inimese jaoks palumine-haavatavuse nähtavale tulek, iseenda abivajadustega leppimine.</a:t>
            </a:r>
          </a:p>
          <a:p>
            <a:r>
              <a:rPr lang="et-EE" sz="1400" dirty="0"/>
              <a:t>Tea</a:t>
            </a:r>
            <a:r>
              <a:rPr lang="en-GB" sz="1400" dirty="0"/>
              <a:t>d</a:t>
            </a:r>
            <a:r>
              <a:rPr lang="et-EE" sz="1400" dirty="0" err="1"/>
              <a:t>vustmata</a:t>
            </a:r>
            <a:r>
              <a:rPr lang="et-EE" sz="1400" dirty="0"/>
              <a:t> osa, mis mõjutab suhteid</a:t>
            </a:r>
          </a:p>
          <a:p>
            <a:endParaRPr lang="en-GB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0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C9433D-619D-A61F-1804-FEB13D0DD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t-EE" sz="6000"/>
              <a:t>Martti Lindqvisti mõtted:</a:t>
            </a:r>
            <a:endParaRPr lang="en-GB" sz="6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3BB76-B574-5C92-64C6-EBAA5443E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r>
              <a:rPr lang="et-EE" dirty="0"/>
              <a:t>Aitaja mõte on anda aidatavale seda, mida ta just sellel hetkel enim vajab, see ei pruugi olla see, mida ta arvab end vajavat.</a:t>
            </a:r>
          </a:p>
          <a:p>
            <a:r>
              <a:rPr lang="et-EE" dirty="0"/>
              <a:t>Aitamine puudutab sügavaid kihte inimeses ja pole enamasti vaid ühe konkreetse asja teoks saamine. Inimene peaks saama jätkata enda täisväärtusliku elu.</a:t>
            </a:r>
          </a:p>
          <a:p>
            <a:r>
              <a:rPr lang="et-EE" dirty="0"/>
              <a:t>Protsessi jooksul võib ka aitajas tulla üles tema põhitasand – milleks on aru saamine, kes ma olen, mida vajan või kelleks soovin saada.</a:t>
            </a:r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92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5A85C8-DF72-F148-0C80-75BB40679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t-EE" dirty="0"/>
              <a:t>ENESEANALÜÜS PEALE SEANSSI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5FC43-6765-F1D9-1D2F-A6D61ABCC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r>
              <a:rPr lang="et-EE" sz="1700" dirty="0"/>
              <a:t>Millele pöörata tähelepanu</a:t>
            </a:r>
            <a:r>
              <a:rPr lang="en-GB" sz="1700" dirty="0"/>
              <a:t>?</a:t>
            </a:r>
          </a:p>
          <a:p>
            <a:r>
              <a:rPr lang="en-GB" sz="1700" dirty="0"/>
              <a:t>Kas minus</a:t>
            </a:r>
            <a:r>
              <a:rPr lang="et-EE" sz="1700" dirty="0"/>
              <a:t> käivitus midagi</a:t>
            </a:r>
            <a:r>
              <a:rPr lang="en-GB" sz="1700" dirty="0"/>
              <a:t>? Miks just see</a:t>
            </a:r>
            <a:r>
              <a:rPr lang="et-EE" sz="1700" dirty="0"/>
              <a:t> koht</a:t>
            </a:r>
            <a:r>
              <a:rPr lang="en-GB" sz="1700" dirty="0"/>
              <a:t>? Mida see </a:t>
            </a:r>
            <a:r>
              <a:rPr lang="et-EE" sz="1700" dirty="0"/>
              <a:t>räägib minu enda sisemaailmast</a:t>
            </a:r>
            <a:r>
              <a:rPr lang="en-GB" sz="1700" dirty="0"/>
              <a:t>?</a:t>
            </a:r>
          </a:p>
          <a:p>
            <a:r>
              <a:rPr lang="en-GB" sz="1700" dirty="0"/>
              <a:t>Mis </a:t>
            </a:r>
            <a:r>
              <a:rPr lang="et-EE" sz="1700" dirty="0"/>
              <a:t>tunded või mõtted</a:t>
            </a:r>
            <a:r>
              <a:rPr lang="en-GB" sz="1700" dirty="0"/>
              <a:t> minus</a:t>
            </a:r>
            <a:r>
              <a:rPr lang="et-EE" sz="1700" dirty="0"/>
              <a:t> seansi jooksul esile kerkisid</a:t>
            </a:r>
            <a:r>
              <a:rPr lang="en-GB" sz="1700" dirty="0"/>
              <a:t>?</a:t>
            </a:r>
          </a:p>
          <a:p>
            <a:r>
              <a:rPr lang="en-GB" sz="1700" dirty="0"/>
              <a:t>Kas </a:t>
            </a:r>
            <a:r>
              <a:rPr lang="et-EE" sz="1700" dirty="0"/>
              <a:t>tekkis vajadus päästa</a:t>
            </a:r>
            <a:r>
              <a:rPr lang="en-GB" sz="1700" dirty="0"/>
              <a:t>, </a:t>
            </a:r>
            <a:r>
              <a:rPr lang="et-EE" sz="1700" dirty="0"/>
              <a:t>lahendada</a:t>
            </a:r>
            <a:r>
              <a:rPr lang="en-GB" sz="1700" dirty="0"/>
              <a:t>, </a:t>
            </a:r>
            <a:r>
              <a:rPr lang="et-EE" sz="1700" dirty="0"/>
              <a:t>kontrollida</a:t>
            </a:r>
            <a:r>
              <a:rPr lang="en-GB" sz="1700" dirty="0"/>
              <a:t>?</a:t>
            </a:r>
            <a:endParaRPr lang="et-EE" sz="1700" dirty="0"/>
          </a:p>
          <a:p>
            <a:r>
              <a:rPr lang="en-GB" sz="1700" dirty="0"/>
              <a:t>Kas </a:t>
            </a:r>
            <a:r>
              <a:rPr lang="et-EE" sz="1700" dirty="0"/>
              <a:t>tundsin väsimust</a:t>
            </a:r>
            <a:r>
              <a:rPr lang="en-GB" sz="1700" dirty="0"/>
              <a:t>,</a:t>
            </a:r>
            <a:r>
              <a:rPr lang="et-EE" sz="1700" dirty="0"/>
              <a:t> tüdimust</a:t>
            </a:r>
            <a:r>
              <a:rPr lang="en-GB" sz="1700" dirty="0"/>
              <a:t>,</a:t>
            </a:r>
            <a:r>
              <a:rPr lang="et-EE" sz="1700" dirty="0"/>
              <a:t> ärritust või ülitundlikkust</a:t>
            </a:r>
            <a:r>
              <a:rPr lang="en-GB" sz="1700" dirty="0"/>
              <a:t>?</a:t>
            </a:r>
          </a:p>
          <a:p>
            <a:r>
              <a:rPr lang="en-GB" sz="1700" dirty="0"/>
              <a:t>Kas </a:t>
            </a:r>
            <a:r>
              <a:rPr lang="et-EE" sz="1700" dirty="0"/>
              <a:t>tajusin vajadust </a:t>
            </a:r>
            <a:r>
              <a:rPr lang="en-GB" sz="1700" dirty="0"/>
              <a:t>olla </a:t>
            </a:r>
            <a:r>
              <a:rPr lang="et-EE" sz="1700" dirty="0"/>
              <a:t>tunnustatud</a:t>
            </a:r>
            <a:r>
              <a:rPr lang="en-GB" sz="1700" dirty="0"/>
              <a:t> </a:t>
            </a:r>
            <a:r>
              <a:rPr lang="et-EE" sz="1700" dirty="0"/>
              <a:t>või „hea aitaja“</a:t>
            </a:r>
            <a:r>
              <a:rPr lang="en-GB" sz="1700" dirty="0"/>
              <a:t>?</a:t>
            </a:r>
          </a:p>
          <a:p>
            <a:r>
              <a:rPr lang="et-EE" sz="1700" dirty="0"/>
              <a:t>Millised teemad</a:t>
            </a:r>
            <a:r>
              <a:rPr lang="en-GB" sz="1700" dirty="0"/>
              <a:t> </a:t>
            </a:r>
            <a:r>
              <a:rPr lang="et-EE" sz="1700" dirty="0"/>
              <a:t>kliendis puudutasid minu enda</a:t>
            </a:r>
            <a:r>
              <a:rPr lang="en-GB" sz="1700" dirty="0"/>
              <a:t> </a:t>
            </a:r>
            <a:r>
              <a:rPr lang="et-EE" sz="1700" dirty="0"/>
              <a:t>kogemust või valupunkte</a:t>
            </a:r>
            <a:r>
              <a:rPr lang="en-GB" sz="1700" dirty="0"/>
              <a:t>?</a:t>
            </a:r>
          </a:p>
          <a:p>
            <a:r>
              <a:rPr lang="en-GB" sz="1700" dirty="0"/>
              <a:t>Kas </a:t>
            </a:r>
            <a:r>
              <a:rPr lang="et-EE" sz="1700" dirty="0"/>
              <a:t>tekkis kiusatus</a:t>
            </a:r>
            <a:r>
              <a:rPr lang="en-GB" sz="1700" dirty="0"/>
              <a:t> </a:t>
            </a:r>
            <a:r>
              <a:rPr lang="et-EE" sz="1700" dirty="0"/>
              <a:t>ületada piire</a:t>
            </a:r>
            <a:r>
              <a:rPr lang="en-GB" sz="1700" dirty="0"/>
              <a:t> </a:t>
            </a:r>
            <a:r>
              <a:rPr lang="et-EE" sz="1700" dirty="0"/>
              <a:t>või kaduda rolli</a:t>
            </a:r>
            <a:r>
              <a:rPr lang="en-GB" sz="1700" dirty="0"/>
              <a:t>?</a:t>
            </a:r>
          </a:p>
          <a:p>
            <a:r>
              <a:rPr lang="en-GB" sz="1700" dirty="0"/>
              <a:t>Milline </a:t>
            </a:r>
            <a:r>
              <a:rPr lang="et-EE" sz="1700" dirty="0"/>
              <a:t>oli</a:t>
            </a:r>
            <a:r>
              <a:rPr lang="en-GB" sz="1700" dirty="0"/>
              <a:t> mu </a:t>
            </a:r>
            <a:r>
              <a:rPr lang="et-EE" sz="1700" dirty="0"/>
              <a:t>kehataju seansi ajal</a:t>
            </a:r>
            <a:r>
              <a:rPr lang="en-GB" sz="1700" dirty="0"/>
              <a:t>? (</a:t>
            </a:r>
            <a:r>
              <a:rPr lang="et-EE" sz="1700" dirty="0"/>
              <a:t>pinge, lõõgastus, pingutus</a:t>
            </a:r>
            <a:r>
              <a:rPr lang="en-GB" sz="1700" dirty="0"/>
              <a:t>)</a:t>
            </a:r>
          </a:p>
          <a:p>
            <a:r>
              <a:rPr lang="en-GB" sz="1700" dirty="0"/>
              <a:t>Kas </a:t>
            </a:r>
            <a:r>
              <a:rPr lang="et-EE" sz="1700" dirty="0"/>
              <a:t>vajan ise toetust</a:t>
            </a:r>
            <a:r>
              <a:rPr lang="en-GB" sz="1700" dirty="0"/>
              <a:t>, </a:t>
            </a:r>
            <a:r>
              <a:rPr lang="et-EE" sz="1700" dirty="0"/>
              <a:t>supervisiooni</a:t>
            </a:r>
            <a:r>
              <a:rPr lang="en-GB" sz="1700" dirty="0"/>
              <a:t> </a:t>
            </a:r>
            <a:r>
              <a:rPr lang="et-EE" sz="1700" dirty="0"/>
              <a:t>või enesehoidu</a:t>
            </a:r>
            <a:r>
              <a:rPr lang="en-GB" sz="1700" dirty="0"/>
              <a:t>?</a:t>
            </a:r>
          </a:p>
          <a:p>
            <a:pPr marL="0" indent="0">
              <a:buNone/>
            </a:pPr>
            <a:endParaRPr lang="en-GB" sz="17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9912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2385EB-9741-FA2B-B934-5734A5533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t-EE" dirty="0"/>
              <a:t>VÕIMALIKUD TEGEVUSED</a:t>
            </a:r>
            <a:r>
              <a:rPr lang="en-GB" dirty="0"/>
              <a:t>, </a:t>
            </a:r>
            <a:r>
              <a:rPr lang="et-EE" dirty="0"/>
              <a:t>KUI MÄRKAN</a:t>
            </a:r>
            <a:r>
              <a:rPr lang="en-GB" dirty="0"/>
              <a:t> </a:t>
            </a:r>
            <a:r>
              <a:rPr lang="et-EE" dirty="0"/>
              <a:t>ENDAS VARJU</a:t>
            </a:r>
            <a:r>
              <a:rPr lang="en-GB" dirty="0"/>
              <a:t> </a:t>
            </a:r>
            <a:r>
              <a:rPr lang="et-EE" dirty="0"/>
              <a:t>VÕI RISKI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C978E-1357-2C1F-7A6C-ACEC1F700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r>
              <a:rPr lang="et-EE" dirty="0"/>
              <a:t>Kirjuta lahti</a:t>
            </a:r>
            <a:r>
              <a:rPr lang="en-GB" dirty="0"/>
              <a:t>, mis </a:t>
            </a:r>
            <a:r>
              <a:rPr lang="et-EE" dirty="0"/>
              <a:t>sind</a:t>
            </a:r>
            <a:r>
              <a:rPr lang="en-GB" dirty="0"/>
              <a:t> </a:t>
            </a:r>
            <a:r>
              <a:rPr lang="et-EE" dirty="0"/>
              <a:t>käivitas</a:t>
            </a:r>
            <a:r>
              <a:rPr lang="en-GB" dirty="0"/>
              <a:t> </a:t>
            </a:r>
            <a:r>
              <a:rPr lang="et-EE" dirty="0"/>
              <a:t>ja</a:t>
            </a:r>
            <a:r>
              <a:rPr lang="en-GB" dirty="0"/>
              <a:t> mis </a:t>
            </a:r>
            <a:r>
              <a:rPr lang="et-EE" dirty="0"/>
              <a:t>vajadus</a:t>
            </a:r>
            <a:r>
              <a:rPr lang="en-GB" dirty="0"/>
              <a:t> </a:t>
            </a:r>
            <a:r>
              <a:rPr lang="et-EE" dirty="0"/>
              <a:t>selle</a:t>
            </a:r>
            <a:r>
              <a:rPr lang="en-GB" dirty="0"/>
              <a:t> </a:t>
            </a:r>
            <a:r>
              <a:rPr lang="et-EE" dirty="0"/>
              <a:t>taga</a:t>
            </a:r>
            <a:r>
              <a:rPr lang="en-GB" dirty="0"/>
              <a:t> </a:t>
            </a:r>
            <a:r>
              <a:rPr lang="et-EE" dirty="0"/>
              <a:t>võib</a:t>
            </a:r>
            <a:r>
              <a:rPr lang="en-GB" dirty="0"/>
              <a:t> olla.</a:t>
            </a:r>
            <a:endParaRPr lang="et-EE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Pea </a:t>
            </a:r>
            <a:r>
              <a:rPr lang="et-EE" dirty="0"/>
              <a:t>päevikut või salvesta</a:t>
            </a:r>
            <a:r>
              <a:rPr lang="en-GB" dirty="0"/>
              <a:t> </a:t>
            </a:r>
            <a:r>
              <a:rPr lang="et-EE" dirty="0"/>
              <a:t>oma mõtteid lühidalt telefoni</a:t>
            </a:r>
            <a:r>
              <a:rPr lang="en-GB" dirty="0"/>
              <a:t> – mis minus</a:t>
            </a:r>
            <a:r>
              <a:rPr lang="et-EE" dirty="0"/>
              <a:t> avanes</a:t>
            </a:r>
            <a:r>
              <a:rPr lang="en-GB" dirty="0"/>
              <a:t>?</a:t>
            </a:r>
            <a:endParaRPr lang="et-EE" dirty="0"/>
          </a:p>
          <a:p>
            <a:pPr marL="0" indent="0">
              <a:buNone/>
            </a:pPr>
            <a:endParaRPr lang="en-GB" dirty="0"/>
          </a:p>
          <a:p>
            <a:r>
              <a:rPr lang="et-EE" dirty="0"/>
              <a:t>Räägi ausalt kolleegiga</a:t>
            </a:r>
            <a:r>
              <a:rPr lang="en-GB" dirty="0"/>
              <a:t> </a:t>
            </a:r>
            <a:r>
              <a:rPr lang="et-EE" dirty="0"/>
              <a:t>või supervisioonis</a:t>
            </a:r>
            <a:r>
              <a:rPr lang="en-GB" dirty="0"/>
              <a:t> – jaga</a:t>
            </a:r>
            <a:r>
              <a:rPr lang="et-EE" dirty="0"/>
              <a:t> ilma hinnanguta</a:t>
            </a:r>
            <a:r>
              <a:rPr lang="en-GB" dirty="0"/>
              <a:t>.</a:t>
            </a:r>
            <a:endParaRPr lang="et-EE" dirty="0"/>
          </a:p>
          <a:p>
            <a:pPr marL="0" indent="0">
              <a:buNone/>
            </a:pPr>
            <a:endParaRPr lang="en-GB" dirty="0"/>
          </a:p>
          <a:p>
            <a:r>
              <a:rPr lang="et-EE" dirty="0"/>
              <a:t>Kasuta mõnda RI harjutust enda jaoks</a:t>
            </a:r>
            <a:r>
              <a:rPr lang="en-GB" dirty="0"/>
              <a:t> – </a:t>
            </a:r>
            <a:r>
              <a:rPr lang="et-EE" dirty="0"/>
              <a:t>vahetad rolli kliendiga</a:t>
            </a:r>
            <a:r>
              <a:rPr lang="en-GB" dirty="0"/>
              <a:t>.</a:t>
            </a:r>
            <a:endParaRPr lang="et-EE" dirty="0"/>
          </a:p>
          <a:p>
            <a:pPr marL="0" indent="0">
              <a:buNone/>
            </a:pPr>
            <a:endParaRPr lang="en-GB" dirty="0"/>
          </a:p>
          <a:p>
            <a:r>
              <a:rPr lang="et-EE" dirty="0"/>
              <a:t>Peatu ja küsi</a:t>
            </a:r>
            <a:r>
              <a:rPr lang="en-GB" dirty="0"/>
              <a:t>: Mida ma</a:t>
            </a:r>
            <a:r>
              <a:rPr lang="et-EE" dirty="0"/>
              <a:t> tegelikult vajan</a:t>
            </a:r>
            <a:r>
              <a:rPr lang="en-GB" dirty="0"/>
              <a:t>, et olla </a:t>
            </a:r>
            <a:r>
              <a:rPr lang="et-EE" dirty="0"/>
              <a:t>oma töös selge</a:t>
            </a:r>
            <a:r>
              <a:rPr lang="en-GB" dirty="0"/>
              <a:t>,</a:t>
            </a:r>
            <a:r>
              <a:rPr lang="et-EE" dirty="0"/>
              <a:t> kohal ja tasakaalus</a:t>
            </a:r>
            <a:r>
              <a:rPr lang="en-GB" dirty="0"/>
              <a:t>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2073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43C3BCF-6839-36EF-7AB9-F623975D6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t-EE" sz="3000" dirty="0">
                <a:solidFill>
                  <a:srgbClr val="FFFFFF"/>
                </a:solidFill>
              </a:rPr>
              <a:t>Millised varjupooli võib aitaja endas märgata?</a:t>
            </a:r>
            <a:endParaRPr lang="en-GB" sz="3000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4319F-5DEF-24C3-7078-17EB09DA5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en-GB" dirty="0" err="1"/>
              <a:t>Vajadus</a:t>
            </a:r>
            <a:r>
              <a:rPr lang="en-GB" dirty="0"/>
              <a:t> olla </a:t>
            </a:r>
            <a:r>
              <a:rPr lang="en-GB" dirty="0" err="1"/>
              <a:t>vajalik</a:t>
            </a:r>
            <a:endParaRPr lang="et-EE" dirty="0"/>
          </a:p>
          <a:p>
            <a:r>
              <a:rPr lang="en-GB" dirty="0" err="1"/>
              <a:t>Kontrolliv</a:t>
            </a:r>
            <a:r>
              <a:rPr lang="en-GB" dirty="0"/>
              <a:t> </a:t>
            </a:r>
            <a:r>
              <a:rPr lang="en-GB" dirty="0" err="1"/>
              <a:t>abistamine</a:t>
            </a:r>
            <a:endParaRPr lang="et-EE" dirty="0"/>
          </a:p>
          <a:p>
            <a:r>
              <a:rPr lang="et-EE" dirty="0"/>
              <a:t>Päästjaroll</a:t>
            </a:r>
          </a:p>
          <a:p>
            <a:r>
              <a:rPr lang="en-GB" dirty="0" err="1"/>
              <a:t>Ülepingutamine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läbipõlemine</a:t>
            </a:r>
            <a:endParaRPr lang="et-EE" dirty="0"/>
          </a:p>
          <a:p>
            <a:r>
              <a:rPr lang="en-GB" dirty="0" err="1"/>
              <a:t>Väärtustamise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tänu</a:t>
            </a:r>
            <a:r>
              <a:rPr lang="en-GB" dirty="0"/>
              <a:t> </a:t>
            </a:r>
            <a:r>
              <a:rPr lang="en-GB" dirty="0" err="1"/>
              <a:t>otsimine</a:t>
            </a:r>
            <a:endParaRPr lang="et-EE" dirty="0"/>
          </a:p>
          <a:p>
            <a:r>
              <a:rPr lang="en-GB" dirty="0" err="1"/>
              <a:t>Soov</a:t>
            </a:r>
            <a:r>
              <a:rPr lang="en-GB" dirty="0"/>
              <a:t> olla “</a:t>
            </a:r>
            <a:r>
              <a:rPr lang="en-GB" dirty="0" err="1"/>
              <a:t>hea</a:t>
            </a:r>
            <a:r>
              <a:rPr lang="en-GB" dirty="0"/>
              <a:t> </a:t>
            </a:r>
            <a:r>
              <a:rPr lang="en-GB" dirty="0" err="1"/>
              <a:t>inimene</a:t>
            </a:r>
            <a:r>
              <a:rPr lang="en-GB" dirty="0"/>
              <a:t>”</a:t>
            </a:r>
            <a:endParaRPr lang="et-EE" dirty="0"/>
          </a:p>
          <a:p>
            <a:r>
              <a:rPr lang="en-GB" dirty="0"/>
              <a:t>Hirm </a:t>
            </a:r>
            <a:r>
              <a:rPr lang="en-GB" dirty="0" err="1"/>
              <a:t>enda</a:t>
            </a:r>
            <a:r>
              <a:rPr lang="en-GB" dirty="0"/>
              <a:t> </a:t>
            </a:r>
            <a:r>
              <a:rPr lang="en-GB" dirty="0" err="1"/>
              <a:t>probleemide</a:t>
            </a:r>
            <a:r>
              <a:rPr lang="en-GB" dirty="0"/>
              <a:t> ees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23337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6EB4664-03BB-53D0-5C7F-8A051C45F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t-EE" sz="2300">
                <a:solidFill>
                  <a:srgbClr val="FFFFFF"/>
                </a:solidFill>
              </a:rPr>
              <a:t>Kuidas teadvustada ja integreerida neid osi, et säilitada professionaalsus ja eetilisus?</a:t>
            </a:r>
            <a:endParaRPr lang="en-GB" sz="23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5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FEAE2-0771-5C8F-B730-C55C5C7CE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en-GB" dirty="0" err="1"/>
              <a:t>Enesevaatlus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kriitiline</a:t>
            </a:r>
            <a:r>
              <a:rPr lang="en-GB" dirty="0"/>
              <a:t> ausus</a:t>
            </a:r>
            <a:endParaRPr lang="et-EE" dirty="0"/>
          </a:p>
          <a:p>
            <a:r>
              <a:rPr lang="en-GB" dirty="0"/>
              <a:t>Oma </a:t>
            </a:r>
            <a:r>
              <a:rPr lang="en-GB" dirty="0" err="1"/>
              <a:t>piiride</a:t>
            </a:r>
            <a:r>
              <a:rPr lang="en-GB" dirty="0"/>
              <a:t> </a:t>
            </a:r>
            <a:r>
              <a:rPr lang="en-GB" dirty="0" err="1"/>
              <a:t>tundmine</a:t>
            </a:r>
            <a:endParaRPr lang="et-EE" dirty="0"/>
          </a:p>
          <a:p>
            <a:r>
              <a:rPr lang="fi-FI" dirty="0"/>
              <a:t>Tunnistamine, et </a:t>
            </a:r>
            <a:r>
              <a:rPr lang="fi-FI" dirty="0" err="1"/>
              <a:t>aitaja</a:t>
            </a:r>
            <a:r>
              <a:rPr lang="fi-FI" dirty="0"/>
              <a:t> </a:t>
            </a:r>
            <a:r>
              <a:rPr lang="fi-FI" dirty="0" err="1"/>
              <a:t>ise</a:t>
            </a:r>
            <a:r>
              <a:rPr lang="fi-FI" dirty="0"/>
              <a:t> on </a:t>
            </a:r>
            <a:r>
              <a:rPr lang="fi-FI" dirty="0" err="1"/>
              <a:t>haavatav</a:t>
            </a:r>
            <a:endParaRPr lang="et-EE" dirty="0"/>
          </a:p>
          <a:p>
            <a:r>
              <a:rPr lang="en-GB" dirty="0" err="1"/>
              <a:t>Vastutuse</a:t>
            </a:r>
            <a:r>
              <a:rPr lang="en-GB" dirty="0"/>
              <a:t> </a:t>
            </a:r>
            <a:r>
              <a:rPr lang="en-GB" dirty="0" err="1"/>
              <a:t>jagamine</a:t>
            </a:r>
            <a:endParaRPr lang="et-EE" dirty="0"/>
          </a:p>
          <a:p>
            <a:r>
              <a:rPr lang="en-GB" dirty="0" err="1"/>
              <a:t>Empaatiline</a:t>
            </a:r>
            <a:r>
              <a:rPr lang="en-GB" dirty="0"/>
              <a:t> </a:t>
            </a:r>
            <a:r>
              <a:rPr lang="en-GB" dirty="0" err="1"/>
              <a:t>enesehool</a:t>
            </a:r>
            <a:endParaRPr lang="et-EE" dirty="0"/>
          </a:p>
          <a:p>
            <a:r>
              <a:rPr lang="en-GB" dirty="0" err="1"/>
              <a:t>Reflekteeriv</a:t>
            </a:r>
            <a:r>
              <a:rPr lang="en-GB" dirty="0"/>
              <a:t> </a:t>
            </a:r>
            <a:r>
              <a:rPr lang="en-GB" dirty="0" err="1"/>
              <a:t>praktika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supervisioon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99088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1723</TotalTime>
  <Words>670</Words>
  <Application>Microsoft Office PowerPoint</Application>
  <PresentationFormat>Widescreen</PresentationFormat>
  <Paragraphs>79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Amasis MT Pro Black</vt:lpstr>
      <vt:lpstr>Aptos</vt:lpstr>
      <vt:lpstr>Bodoni MT</vt:lpstr>
      <vt:lpstr>Calibri</vt:lpstr>
      <vt:lpstr>Rockwell</vt:lpstr>
      <vt:lpstr>Rockwell Condensed</vt:lpstr>
      <vt:lpstr>Rockwell Extra Bold</vt:lpstr>
      <vt:lpstr>Times New Roman</vt:lpstr>
      <vt:lpstr>Wingdings</vt:lpstr>
      <vt:lpstr>Wood Type</vt:lpstr>
      <vt:lpstr>„AITAJA VARI“ Martti Lindqvisti</vt:lpstr>
      <vt:lpstr>Millest tuleb juttu…eesmärk</vt:lpstr>
      <vt:lpstr>Suhted, otsused ja vastutus</vt:lpstr>
      <vt:lpstr>Aitaja eetilised ja psühholoogilised väljakutsed </vt:lpstr>
      <vt:lpstr>Martti Lindqvisti mõtted:</vt:lpstr>
      <vt:lpstr>ENESEANALÜÜS PEALE SEANSSI</vt:lpstr>
      <vt:lpstr>VÕIMALIKUD TEGEVUSED, KUI MÄRKAN ENDAS VARJU VÕI RISKI</vt:lpstr>
      <vt:lpstr>Millised varjupooli võib aitaja endas märgata?</vt:lpstr>
      <vt:lpstr>Kuidas teadvustada ja integreerida neid osi, et säilitada professionaalsus ja eetilisus?</vt:lpstr>
      <vt:lpstr>Kuidas ri metoodika aitab aitajal oma varju teadvustada ja enesereflektriooni arendada?</vt:lpstr>
      <vt:lpstr>Reflektsioon ja ühiskondlik väärtus</vt:lpstr>
      <vt:lpstr>LOOVTÖÖ AITAJA VARJUKÜLJED, SAADA HAKKAMA ENDA SISEMAAILMAGA JA MÕTETEGA MIS KLIENDIGA TÖÖDATES ÜLES KERKIVAD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Stella Saia</dc:creator>
  <cp:lastModifiedBy>Stella Saia</cp:lastModifiedBy>
  <cp:revision>4</cp:revision>
  <dcterms:created xsi:type="dcterms:W3CDTF">2025-11-24T09:32:08Z</dcterms:created>
  <dcterms:modified xsi:type="dcterms:W3CDTF">2025-11-25T14:17:24Z</dcterms:modified>
</cp:coreProperties>
</file>